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36"/>
  </p:notesMasterIdLst>
  <p:sldIdLst>
    <p:sldId id="274" r:id="rId7"/>
    <p:sldId id="289" r:id="rId8"/>
    <p:sldId id="303" r:id="rId9"/>
    <p:sldId id="306" r:id="rId10"/>
    <p:sldId id="305" r:id="rId11"/>
    <p:sldId id="299" r:id="rId12"/>
    <p:sldId id="302" r:id="rId13"/>
    <p:sldId id="298" r:id="rId14"/>
    <p:sldId id="300" r:id="rId15"/>
    <p:sldId id="284" r:id="rId16"/>
    <p:sldId id="304" r:id="rId17"/>
    <p:sldId id="301" r:id="rId18"/>
    <p:sldId id="280" r:id="rId19"/>
    <p:sldId id="282" r:id="rId20"/>
    <p:sldId id="281" r:id="rId21"/>
    <p:sldId id="286" r:id="rId22"/>
    <p:sldId id="288" r:id="rId23"/>
    <p:sldId id="290" r:id="rId24"/>
    <p:sldId id="291" r:id="rId25"/>
    <p:sldId id="292" r:id="rId26"/>
    <p:sldId id="296" r:id="rId27"/>
    <p:sldId id="285" r:id="rId28"/>
    <p:sldId id="278" r:id="rId29"/>
    <p:sldId id="283" r:id="rId30"/>
    <p:sldId id="294" r:id="rId31"/>
    <p:sldId id="287" r:id="rId32"/>
    <p:sldId id="295" r:id="rId33"/>
    <p:sldId id="293" r:id="rId34"/>
    <p:sldId id="259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98"/>
  </p:normalViewPr>
  <p:slideViewPr>
    <p:cSldViewPr snapToGrid="0" showGuides="1">
      <p:cViewPr varScale="1">
        <p:scale>
          <a:sx n="106" d="100"/>
          <a:sy n="106" d="100"/>
        </p:scale>
        <p:origin x="1002" y="9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boatão - Ana Maria da Conceicao Ribeiro" userId="a23ea3eb-136b-416a-b096-c202d07405f7" providerId="ADAL" clId="{F062597D-5FCE-4562-B3A4-B0DE69FE18AE}"/>
    <pc:docChg chg="custSel modSld">
      <pc:chgData name="Jaboatão - Ana Maria da Conceicao Ribeiro" userId="a23ea3eb-136b-416a-b096-c202d07405f7" providerId="ADAL" clId="{F062597D-5FCE-4562-B3A4-B0DE69FE18AE}" dt="2025-03-18T21:16:28.064" v="31" actId="20577"/>
      <pc:docMkLst>
        <pc:docMk/>
      </pc:docMkLst>
      <pc:sldChg chg="modSp mod">
        <pc:chgData name="Jaboatão - Ana Maria da Conceicao Ribeiro" userId="a23ea3eb-136b-416a-b096-c202d07405f7" providerId="ADAL" clId="{F062597D-5FCE-4562-B3A4-B0DE69FE18AE}" dt="2025-03-18T21:16:28.064" v="31" actId="20577"/>
        <pc:sldMkLst>
          <pc:docMk/>
          <pc:sldMk cId="3408708539" sldId="274"/>
        </pc:sldMkLst>
        <pc:spChg chg="mod">
          <ac:chgData name="Jaboatão - Ana Maria da Conceicao Ribeiro" userId="a23ea3eb-136b-416a-b096-c202d07405f7" providerId="ADAL" clId="{F062597D-5FCE-4562-B3A4-B0DE69FE18AE}" dt="2025-03-18T21:16:28.064" v="31" actId="20577"/>
          <ac:spMkLst>
            <pc:docMk/>
            <pc:sldMk cId="3408708539" sldId="274"/>
            <ac:spMk id="5" creationId="{A05BD2A4-86A1-4101-A1AA-79BE99B7C9B3}"/>
          </ac:spMkLst>
        </pc:spChg>
      </pc:sldChg>
    </pc:docChg>
  </pc:docChgLst>
  <pc:docChgLst>
    <pc:chgData name="Jaboatão - Ana Maria da Conceicao Ribeiro" userId="S::i454457@fb.org.br::a23ea3eb-136b-416a-b096-c202d07405f7" providerId="AD" clId="Web-{3880605F-1811-1C4F-B4A5-CC4A73D9EA48}"/>
    <pc:docChg chg="modSld">
      <pc:chgData name="Jaboatão - Ana Maria da Conceicao Ribeiro" userId="S::i454457@fb.org.br::a23ea3eb-136b-416a-b096-c202d07405f7" providerId="AD" clId="Web-{3880605F-1811-1C4F-B4A5-CC4A73D9EA48}" dt="2025-04-01T00:05:04.135" v="31" actId="20577"/>
      <pc:docMkLst>
        <pc:docMk/>
      </pc:docMkLst>
      <pc:sldChg chg="modSp">
        <pc:chgData name="Jaboatão - Ana Maria da Conceicao Ribeiro" userId="S::i454457@fb.org.br::a23ea3eb-136b-416a-b096-c202d07405f7" providerId="AD" clId="Web-{3880605F-1811-1C4F-B4A5-CC4A73D9EA48}" dt="2025-04-01T00:05:04.135" v="31" actId="20577"/>
        <pc:sldMkLst>
          <pc:docMk/>
          <pc:sldMk cId="3408708539" sldId="274"/>
        </pc:sldMkLst>
        <pc:spChg chg="mod">
          <ac:chgData name="Jaboatão - Ana Maria da Conceicao Ribeiro" userId="S::i454457@fb.org.br::a23ea3eb-136b-416a-b096-c202d07405f7" providerId="AD" clId="Web-{3880605F-1811-1C4F-B4A5-CC4A73D9EA48}" dt="2025-04-01T00:05:04.135" v="31" actId="20577"/>
          <ac:spMkLst>
            <pc:docMk/>
            <pc:sldMk cId="3408708539" sldId="274"/>
            <ac:spMk id="5" creationId="{A05BD2A4-86A1-4101-A1AA-79BE99B7C9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30/05/2025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0.wdp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microsoft.com/office/2007/relationships/hdphoto" Target="../media/hdphoto9.wdp"/><Relationship Id="rId5" Type="http://schemas.openxmlformats.org/officeDocument/2006/relationships/image" Target="../media/image25.sv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7466194" y="5557482"/>
            <a:ext cx="334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437001" y="372404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Framework e Criação de Sites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Para que Serve o </a:t>
            </a:r>
            <a:r>
              <a:rPr lang="pt-BR" dirty="0" err="1"/>
              <a:t>Bootstrap</a:t>
            </a:r>
            <a:r>
              <a:rPr lang="pt-BR" dirty="0"/>
              <a:t>?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33372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Desvantagens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Vantagens: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Criação rápida de layouts responsivos.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Compatibilidade com todos os navegadores modernos.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Design profissional com pouco esforço.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Ampla documentação e comunidade.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5C30841-6919-CA08-29F6-CA581A2D6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2800609"/>
            <a:ext cx="556017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Estética genérica (se não for personalizado)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Pode carregar código que não será usado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Pode não se encaixar em projetos que exigem identidade visual forte.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21D64-5CEA-C08E-943D-7DDE4ED2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736F6E-2547-2E20-9CFC-FBBA6E899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FE2157-9895-4221-570A-AD81E3FC7ADC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 colocar para jogo!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D4E96D-6AC4-4F26-6D97-82592B838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FBF79A-1115-973A-EC60-E30DB75E6D1D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145717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8D4CD-A850-C767-BA78-7DFD4A93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50F612-3CCF-E133-31FA-D205CA191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CFAA5E-912D-B2EE-E965-B7CF319244D0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CA08F0-0F60-F290-E32D-1EE720A9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828C74-F2FF-7270-D427-9700A54C1CB9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72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3239278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4" y="2293937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C54937-2634-F41B-FAFD-9C3768F0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828" y="2410604"/>
            <a:ext cx="9460496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915827" y="3306605"/>
            <a:ext cx="9056979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Bef>
                <a:spcPts val="2800"/>
              </a:spcBef>
            </a:pP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F94E48-7F6A-68D7-07E5-BD59632A8830}"/>
              </a:ext>
            </a:extLst>
          </p:cNvPr>
          <p:cNvSpPr/>
          <p:nvPr/>
        </p:nvSpPr>
        <p:spPr>
          <a:xfrm>
            <a:off x="942974" y="2293937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CDB9C58-E1FF-7E2F-FC6B-04E784824962}"/>
              </a:ext>
            </a:extLst>
          </p:cNvPr>
          <p:cNvSpPr/>
          <p:nvPr/>
        </p:nvSpPr>
        <p:spPr>
          <a:xfrm>
            <a:off x="942973" y="3236912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7D8503-6ABE-F219-D3A1-88DFEA66FF7E}"/>
              </a:ext>
            </a:extLst>
          </p:cNvPr>
          <p:cNvSpPr/>
          <p:nvPr/>
        </p:nvSpPr>
        <p:spPr>
          <a:xfrm>
            <a:off x="942973" y="4182253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720B804-C88D-2AC6-F50E-14788673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0" y="4295061"/>
            <a:ext cx="584272" cy="5842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B8569FF-BB53-0EBA-D488-633F41EA7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4" y="2446324"/>
            <a:ext cx="451608" cy="4999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3B76A94-4E0E-3C42-0BD0-1A961D2C4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0" y="3306605"/>
            <a:ext cx="617183" cy="6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575B-0BC2-11F1-95DD-6031F86D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ED0BB6-8008-6B7E-DA1E-0A1872516C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CB5E83-DB45-A23B-8083-9D7CDE9368B4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um framework?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3CE2E0F-DC49-5F92-7D8A-C559F1A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8CDCF56-5A5E-7ECC-F71C-7D896BC615D2}"/>
              </a:ext>
            </a:extLst>
          </p:cNvPr>
          <p:cNvSpPr txBox="1"/>
          <p:nvPr/>
        </p:nvSpPr>
        <p:spPr>
          <a:xfrm>
            <a:off x="560326" y="1712712"/>
            <a:ext cx="9561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framework é um conjunto estruturado de bibliotecas, ferramentas e convenções que fornece uma base reutilizável para o desenvolvimento de software.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framework é uma estrutura pronta que ajuda o desenvolvedor a criar aplicações mais rapidamente e com menos erros, seguindo boas práticas já testadas.</a:t>
            </a:r>
          </a:p>
        </p:txBody>
      </p:sp>
    </p:spTree>
    <p:extLst>
      <p:ext uri="{BB962C8B-B14F-4D97-AF65-F5344CB8AC3E}">
        <p14:creationId xmlns:p14="http://schemas.microsoft.com/office/powerpoint/2010/main" val="129861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511C-CBCE-B821-9F65-1E36E44E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89E517C-6A71-6648-4B33-B82D8895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Uso do Framework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F2078E68-1DEE-97AD-9B94-CDE037DB9F05}"/>
              </a:ext>
            </a:extLst>
          </p:cNvPr>
          <p:cNvSpPr/>
          <p:nvPr/>
        </p:nvSpPr>
        <p:spPr>
          <a:xfrm>
            <a:off x="6233372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6AE4669-D191-BEBC-5C70-7FEAB5C572B7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Desvantagens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216BA43D-FB1C-24FD-B871-DA916AD20E6E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F83FF511-9E75-46ED-C2A9-5948ECE3AED5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Vantagens: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D5FA35-2444-27AE-0081-BA23ABEF9DE3}"/>
              </a:ext>
            </a:extLst>
          </p:cNvPr>
          <p:cNvSpPr txBox="1"/>
          <p:nvPr/>
        </p:nvSpPr>
        <p:spPr>
          <a:xfrm>
            <a:off x="1201826" y="2693663"/>
            <a:ext cx="4578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Agilidade no desenvolvimento (muitos problemas já resolvidos)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Padronização do código (ideal para equipes)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Manutenção facilitada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Boas práticas embutidas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Comunidade e documentação extensas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Integrações fáceis com ferramentas externas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5E6C5CB-9114-6ED1-A156-1C21E407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2785220"/>
            <a:ext cx="556017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Curva de aprendizado inicial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Abstração demais pode esconder o que está acontecendo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Rigidez: seguir o “caminho” do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Peso extra: pode incluir coisas que você não usa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8317D-A677-ED85-CD3B-1139659AE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7B72080-17A8-E164-26AA-0CCAB9EC2F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4D85DA-72E3-2D83-4ED3-57A5AC90B814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72D6B6D-C6F8-80D0-94CF-0ECEA9F09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883C35-6CBD-B01E-1A84-FA396C184A15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201256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A60E-4FF1-753E-9025-11E0D2526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C765F09-3EC6-A7DF-46DE-C55E42CC2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19BBAF-CEE3-1096-C9A4-B42EEC2DCCD2}"/>
              </a:ext>
            </a:extLst>
          </p:cNvPr>
          <p:cNvSpPr txBox="1"/>
          <p:nvPr/>
        </p:nvSpPr>
        <p:spPr>
          <a:xfrm>
            <a:off x="643316" y="533191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 </a:t>
            </a:r>
            <a:r>
              <a:rPr lang="pt-BR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conhecer?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5C105EA-630C-6CA3-970F-88B70CA4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335930-DA94-CA1D-BBC4-C6CCBA320508}"/>
              </a:ext>
            </a:extLst>
          </p:cNvPr>
          <p:cNvSpPr txBox="1"/>
          <p:nvPr/>
        </p:nvSpPr>
        <p:spPr>
          <a:xfrm>
            <a:off x="533166" y="1510382"/>
            <a:ext cx="95614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é um </a:t>
            </a:r>
            <a:r>
              <a:rPr lang="pt-BR" sz="3200" b="1" dirty="0">
                <a:solidFill>
                  <a:schemeClr val="bg1"/>
                </a:solidFill>
              </a:rPr>
              <a:t>framework front-</a:t>
            </a:r>
            <a:r>
              <a:rPr lang="pt-BR" sz="3200" b="1" dirty="0" err="1">
                <a:solidFill>
                  <a:schemeClr val="bg1"/>
                </a:solidFill>
              </a:rPr>
              <a:t>end</a:t>
            </a:r>
            <a:r>
              <a:rPr lang="pt-BR" sz="3200" dirty="0">
                <a:solidFill>
                  <a:schemeClr val="bg1"/>
                </a:solidFill>
              </a:rPr>
              <a:t> gratuito e de código aberto utilizado para o </a:t>
            </a:r>
            <a:r>
              <a:rPr lang="pt-BR" sz="3200" b="1" dirty="0">
                <a:solidFill>
                  <a:schemeClr val="bg1"/>
                </a:solidFill>
              </a:rPr>
              <a:t>desenvolvimento de sites e aplicações web responsivas e móveis</a:t>
            </a:r>
            <a:r>
              <a:rPr lang="pt-BR" sz="3200" dirty="0">
                <a:solidFill>
                  <a:schemeClr val="bg1"/>
                </a:solidFill>
              </a:rPr>
              <a:t>. Ele fornece estilos prontos (CSS) e componentes (HTML + JS) que facilitam o desenvolvimento.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Pense no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como uma </a:t>
            </a:r>
            <a:r>
              <a:rPr lang="pt-BR" sz="3200" b="1" dirty="0">
                <a:solidFill>
                  <a:schemeClr val="bg1"/>
                </a:solidFill>
              </a:rPr>
              <a:t>caixa de ferramentas</a:t>
            </a:r>
            <a:r>
              <a:rPr lang="pt-BR" sz="3200" dirty="0">
                <a:solidFill>
                  <a:schemeClr val="bg1"/>
                </a:solidFill>
              </a:rPr>
              <a:t> com peças já prontas (botões, menus, formulários, etc.) para você montar um site moderno sem escrever tudo do zero.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FD1C2-D4E3-6E28-56A2-AA399D1A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B3F72F-0358-F9E5-4F67-D9D82F0D7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F85AB-CD44-4F32-34DB-F0AC0057F06C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Possibilidades de uso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411FDE-84EA-13E0-4878-FE850CE2D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E7E70B-E4F7-5D94-FCB9-7F00018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57552"/>
              </p:ext>
            </p:extLst>
          </p:nvPr>
        </p:nvGraphicFramePr>
        <p:xfrm>
          <a:off x="695607" y="1879549"/>
          <a:ext cx="10515600" cy="1005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761796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806545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CDN (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</a:rPr>
                        <a:t>Content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 Delivery Network)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Você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usa um link externo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para carregar os arquivos do </a:t>
                      </a:r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(CSS e JS), hospedados em servidores rápidos e distribuídos pelo mundo.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059744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15C10D0-9298-D91E-7B78-19CB8E3A7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314247"/>
              </p:ext>
            </p:extLst>
          </p:nvPr>
        </p:nvGraphicFramePr>
        <p:xfrm>
          <a:off x="848007" y="4046544"/>
          <a:ext cx="10714022" cy="1277870"/>
        </p:xfrm>
        <a:graphic>
          <a:graphicData uri="http://schemas.openxmlformats.org/drawingml/2006/table">
            <a:tbl>
              <a:tblPr/>
              <a:tblGrid>
                <a:gridCol w="5357011">
                  <a:extLst>
                    <a:ext uri="{9D8B030D-6E8A-4147-A177-3AD203B41FA5}">
                      <a16:colId xmlns:a16="http://schemas.microsoft.com/office/drawing/2014/main" val="516492570"/>
                    </a:ext>
                  </a:extLst>
                </a:gridCol>
                <a:gridCol w="5357011">
                  <a:extLst>
                    <a:ext uri="{9D8B030D-6E8A-4147-A177-3AD203B41FA5}">
                      <a16:colId xmlns:a16="http://schemas.microsoft.com/office/drawing/2014/main" val="135929503"/>
                    </a:ext>
                  </a:extLst>
                </a:gridCol>
              </a:tblGrid>
              <a:tr h="1277870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Download (local)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Você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baixa os arquivos do 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e os inclui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diretamente na pasta do seu projeto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, hospedando tudo você mesmo.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97612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6382D919-CE4D-B647-7868-2DA746C18D86}"/>
              </a:ext>
            </a:extLst>
          </p:cNvPr>
          <p:cNvSpPr txBox="1"/>
          <p:nvPr/>
        </p:nvSpPr>
        <p:spPr>
          <a:xfrm>
            <a:off x="695607" y="3156969"/>
            <a:ext cx="945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="https://cdn.jsdelivr.net/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/bootstrap@5.3.0/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/bootstrap.min.css"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="stylesheet"&gt;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3E35C0-D800-D2FF-A157-E615828700F1}"/>
              </a:ext>
            </a:extLst>
          </p:cNvPr>
          <p:cNvSpPr txBox="1"/>
          <p:nvPr/>
        </p:nvSpPr>
        <p:spPr>
          <a:xfrm>
            <a:off x="848007" y="5529471"/>
            <a:ext cx="945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/bootstrap.min.css"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="stylesheet"&gt;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DCA01-4731-4BDF-E1CF-B520467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571B61-8682-9819-1002-6D34898B5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60F28C-0575-5266-321A-DAB23CB39EDC}"/>
              </a:ext>
            </a:extLst>
          </p:cNvPr>
          <p:cNvSpPr txBox="1"/>
          <p:nvPr/>
        </p:nvSpPr>
        <p:spPr>
          <a:xfrm>
            <a:off x="652369" y="494217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 usar?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D290F8-CE68-C154-F29F-B45C9C95B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78F841-1A03-7386-9F53-FA979B059B6A}"/>
              </a:ext>
            </a:extLst>
          </p:cNvPr>
          <p:cNvSpPr txBox="1"/>
          <p:nvPr/>
        </p:nvSpPr>
        <p:spPr>
          <a:xfrm>
            <a:off x="515058" y="1359627"/>
            <a:ext cx="95614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accent1"/>
                </a:solidFill>
              </a:rPr>
              <a:t>Use CDN quando: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Está criando </a:t>
            </a:r>
            <a:r>
              <a:rPr lang="pt-BR" sz="2800" b="1" dirty="0">
                <a:solidFill>
                  <a:schemeClr val="bg1"/>
                </a:solidFill>
              </a:rPr>
              <a:t>projetos pequenos, protótipos ou testes rápidos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Quer algo </a:t>
            </a:r>
            <a:r>
              <a:rPr lang="pt-BR" sz="2800" b="1" dirty="0">
                <a:solidFill>
                  <a:schemeClr val="bg1"/>
                </a:solidFill>
              </a:rPr>
              <a:t>rápido de montar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Seu projeto </a:t>
            </a:r>
            <a:r>
              <a:rPr lang="pt-BR" sz="2800" b="1" dirty="0">
                <a:solidFill>
                  <a:schemeClr val="bg1"/>
                </a:solidFill>
              </a:rPr>
              <a:t>não exige conexão offline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Você </a:t>
            </a:r>
            <a:r>
              <a:rPr lang="pt-BR" sz="2800" b="1" dirty="0">
                <a:solidFill>
                  <a:schemeClr val="bg1"/>
                </a:solidFill>
              </a:rPr>
              <a:t>não precisa personalizar</a:t>
            </a:r>
            <a:r>
              <a:rPr lang="pt-BR" sz="2800" dirty="0">
                <a:solidFill>
                  <a:schemeClr val="bg1"/>
                </a:solidFill>
              </a:rPr>
              <a:t> o </a:t>
            </a:r>
            <a:r>
              <a:rPr lang="pt-BR" sz="2800" dirty="0" err="1">
                <a:solidFill>
                  <a:schemeClr val="bg1"/>
                </a:solidFill>
              </a:rPr>
              <a:t>Bootstrap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accent1"/>
                </a:solidFill>
              </a:rPr>
              <a:t> Use download/local quando: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Vai fazer </a:t>
            </a:r>
            <a:r>
              <a:rPr lang="pt-BR" sz="2800" b="1" dirty="0">
                <a:solidFill>
                  <a:schemeClr val="bg1"/>
                </a:solidFill>
              </a:rPr>
              <a:t>um site profissional ou comercial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Precisa </a:t>
            </a:r>
            <a:r>
              <a:rPr lang="pt-BR" sz="2800" b="1" dirty="0">
                <a:solidFill>
                  <a:schemeClr val="bg1"/>
                </a:solidFill>
              </a:rPr>
              <a:t>customizar</a:t>
            </a:r>
            <a:r>
              <a:rPr lang="pt-BR" sz="2800" dirty="0">
                <a:solidFill>
                  <a:schemeClr val="bg1"/>
                </a:solidFill>
              </a:rPr>
              <a:t> o </a:t>
            </a:r>
            <a:r>
              <a:rPr lang="pt-BR" sz="2800" dirty="0" err="1">
                <a:solidFill>
                  <a:schemeClr val="bg1"/>
                </a:solidFill>
              </a:rPr>
              <a:t>Bootstrap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ex</a:t>
            </a:r>
            <a:r>
              <a:rPr lang="pt-BR" sz="2800" dirty="0">
                <a:solidFill>
                  <a:schemeClr val="bg1"/>
                </a:solidFill>
              </a:rPr>
              <a:t>: mudar cores, criar seu tema)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Seu site deve funcionar </a:t>
            </a:r>
            <a:r>
              <a:rPr lang="pt-BR" sz="2800" b="1" dirty="0">
                <a:solidFill>
                  <a:schemeClr val="bg1"/>
                </a:solidFill>
              </a:rPr>
              <a:t>sem internet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ex</a:t>
            </a:r>
            <a:r>
              <a:rPr lang="pt-BR" sz="2800" dirty="0">
                <a:solidFill>
                  <a:schemeClr val="bg1"/>
                </a:solidFill>
              </a:rPr>
              <a:t>: intranet, apps offline)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Você quer mais </a:t>
            </a:r>
            <a:r>
              <a:rPr lang="pt-BR" sz="2800" b="1" dirty="0">
                <a:solidFill>
                  <a:schemeClr val="bg1"/>
                </a:solidFill>
              </a:rPr>
              <a:t>segurança e controle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6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C71A-1516-A93D-CACA-3DA0B466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9C494-ABC0-FAE9-EF58-A1818DFC5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EF4A3A-D347-861C-77C9-C5BBC59AE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91DB09-CEAC-D4B2-A013-4C66CC74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428625"/>
            <a:ext cx="92773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3127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1981</Words>
  <Application>Microsoft Office PowerPoint</Application>
  <PresentationFormat>Widescreen</PresentationFormat>
  <Paragraphs>228</Paragraphs>
  <Slides>29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Verdana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Uso do Framework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que Serve o Bootstrap?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47</cp:revision>
  <dcterms:created xsi:type="dcterms:W3CDTF">2023-06-14T19:22:19Z</dcterms:created>
  <dcterms:modified xsi:type="dcterms:W3CDTF">2025-05-30T20:20:50Z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